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201AB-F7E9-7915-772D-86CFA6FAC8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C8722-527D-3895-66F1-EB281760CF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8CEE2-8DD3-E8DA-C270-5A56EDB7F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ADCF4-DEA4-7FF7-0AF5-674CA0D68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C80D0-8398-AA73-11B7-0342670F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2868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5018B-F094-EDAA-E12E-D52494731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1BCE0D-A942-F21B-1D5C-C4B60DEC64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ADFC6-7799-9903-AEC7-DADFA555A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1B0AC-8FC5-3A3B-D1B2-26FAD49C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223265-4359-49D6-16C7-0D864651D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6427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66491A-7D7F-F926-8EE0-2AD3FF7255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93DBC4-9C6D-3EFA-E2CC-A7FF8B2D1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2DEA5-771B-0AB1-353A-1B3E6A857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AF3A3-6839-EB44-2BCF-541ACD443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B8599-0B01-453E-869D-5A872141A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9243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9D57C-9842-F183-D20A-8296332E5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5620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8CD54-94E2-4E73-3FEF-13E79466A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522" y="588840"/>
            <a:ext cx="11769969" cy="5636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6CEBA-2440-02F5-E385-DA073EEB6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2A4EC-E475-CD9E-668C-64221242B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14B1B-3AD7-1AEC-B307-3237B767A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4949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D7996-690B-01D6-2A0C-A75EE7640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8D19A-0DA9-23E8-9545-AAC992E37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94119-C62F-C1CA-FE49-B273C665E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19459-B940-E607-0393-672AE8BC3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6FC68-A89C-6EA5-DFB8-2765DFF03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0566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5BE1B-0150-787F-C6E6-5F9E58288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4A59-6DAC-53A9-B1E0-1B529F2F1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3EE819-FE49-BA48-324F-53E754887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B0F723-2E5A-C9F5-AC5A-83CD40F26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4D349-E006-C8BB-4D80-6279950C2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A8991-A5EF-793D-CAF0-CC72AC572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9744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827FB-04D4-127C-6BC0-4552854E2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3B5556-2DD5-821B-F16D-C93F810E3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1F267-62BB-6CA6-AC65-D869F500D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ED7E63-AF2B-4305-D92B-989A0B66CB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B14C8-7A55-AB7B-D2E3-CD6BC578C9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CEDEAA-95E1-53D5-FEB5-BC8F1A3BE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D52138-4984-5973-65C4-303082451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019E35-782F-244B-A5D1-AA9AF7D4E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012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9A245-BE0E-75F3-C510-9BC52A397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8B4DDE-5541-1D3D-CAA0-DE353951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92DBD1-CCE5-2683-D5FC-BBD1F4179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94297F-2E7E-A937-F72F-F244FC612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1789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C87B03-A702-FE42-8A76-AAEE4CC86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8CD0E0-6846-04B6-E589-2C1448B1E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65ED3-EB91-1C2D-D135-0D1DD7A51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674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00AAE-9027-5E0B-A240-E011D805E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F1620-8B3C-8DFE-01DA-A85BE4861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16EBAB-0E72-7AA2-0B82-EE4F66C2C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B9D70-6F6F-76A9-CD26-B24967B1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EE4652-D063-59C3-8CC6-5459E93AF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8F9E6-B010-2235-6F46-2785B61F4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3406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A5BB5-110F-B481-AC61-5480F81A3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8821C7-59A7-1969-159A-E96A8FFB2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8E88CF-4B18-D39B-F23F-56E6D1F2A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BAA66-7E64-ABD1-53CB-BE7795F3C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4B0130-55F9-7C85-816D-A3E564AC8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9F0A6-53AA-8800-D2B1-3E973EEEC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54034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C0CA85-9DE5-A74F-EB13-B34696336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5F8C0-7FB1-B2C6-64DE-6738C5DE4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D1C11-FEA5-AE26-2CFF-9C6930915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C9F710-0E95-404E-A86B-C59041F7A789}" type="datetimeFigureOut">
              <a:rPr lang="en-CA" smtClean="0"/>
              <a:t>2025-06-25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0F88A-13FE-53B9-D4E5-4E5EE04EF9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BE8C77-969A-B585-CD8A-450AB88331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ECE066-AD86-4C61-AC94-2C06D535A6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0475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D2581-412D-7492-57D5-3E952A139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1930" y="846202"/>
            <a:ext cx="9688140" cy="1655762"/>
          </a:xfrm>
        </p:spPr>
        <p:txBody>
          <a:bodyPr>
            <a:normAutofit fontScale="90000"/>
          </a:bodyPr>
          <a:lstStyle/>
          <a:p>
            <a:r>
              <a:rPr lang="en-US" dirty="0"/>
              <a:t>Genetic Algorithm For Chess:</a:t>
            </a:r>
            <a:br>
              <a:rPr lang="en-US" dirty="0"/>
            </a:br>
            <a:r>
              <a:rPr lang="en-US" dirty="0"/>
              <a:t>Search and Evaluation Functions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27BCE4-3917-350B-CE6F-AD7D6FA69C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96293"/>
            <a:ext cx="9144000" cy="1510010"/>
          </a:xfrm>
        </p:spPr>
        <p:txBody>
          <a:bodyPr>
            <a:normAutofit/>
          </a:bodyPr>
          <a:lstStyle/>
          <a:p>
            <a:r>
              <a:rPr lang="en-US" dirty="0"/>
              <a:t>COMP 8120 -  Software Engineering/Distributed Systems</a:t>
            </a:r>
          </a:p>
          <a:p>
            <a:r>
              <a:rPr lang="en-US" sz="2000" dirty="0"/>
              <a:t>Vlad Tusinean</a:t>
            </a:r>
          </a:p>
          <a:p>
            <a:r>
              <a:rPr lang="en-US" sz="2000" dirty="0"/>
              <a:t>Matthew Belanger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3551635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9F99F-4084-2A12-1E2A-9B0E852F5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King Safety – Adjacent Squares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48C74-9553-AC77-177C-31325102B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king is next to opposite-side piece, apply full penalty</a:t>
            </a:r>
          </a:p>
          <a:p>
            <a:r>
              <a:rPr lang="en-US" dirty="0"/>
              <a:t>If king is next to an open square, apply small penalty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152235-3BF2-D8AE-D465-CCEE5B04F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284" y="1646366"/>
            <a:ext cx="5043940" cy="503956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BC29F0-7DFB-A14E-FE35-DE347F56C458}"/>
              </a:ext>
            </a:extLst>
          </p:cNvPr>
          <p:cNvSpPr/>
          <p:nvPr/>
        </p:nvSpPr>
        <p:spPr>
          <a:xfrm>
            <a:off x="4430852" y="5425031"/>
            <a:ext cx="632102" cy="63210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790209-5B78-7C06-B02B-56B4AF5B5673}"/>
              </a:ext>
            </a:extLst>
          </p:cNvPr>
          <p:cNvSpPr/>
          <p:nvPr/>
        </p:nvSpPr>
        <p:spPr>
          <a:xfrm>
            <a:off x="5062954" y="5425031"/>
            <a:ext cx="632102" cy="63210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D41E74-F214-C24A-0D96-27263A5DCE91}"/>
              </a:ext>
            </a:extLst>
          </p:cNvPr>
          <p:cNvSpPr/>
          <p:nvPr/>
        </p:nvSpPr>
        <p:spPr>
          <a:xfrm>
            <a:off x="5695056" y="4166149"/>
            <a:ext cx="632102" cy="6321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8F3089-50B5-4B24-DC8C-9C12D8B4D5AD}"/>
              </a:ext>
            </a:extLst>
          </p:cNvPr>
          <p:cNvSpPr/>
          <p:nvPr/>
        </p:nvSpPr>
        <p:spPr>
          <a:xfrm>
            <a:off x="4430852" y="4798251"/>
            <a:ext cx="632102" cy="602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BD99D4-B011-3E39-C450-206C9C8C5BF3}"/>
              </a:ext>
            </a:extLst>
          </p:cNvPr>
          <p:cNvSpPr txBox="1"/>
          <p:nvPr/>
        </p:nvSpPr>
        <p:spPr>
          <a:xfrm>
            <a:off x="7714099" y="4166149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Full penalty</a:t>
            </a:r>
          </a:p>
          <a:p>
            <a:r>
              <a:rPr lang="en-US" dirty="0">
                <a:solidFill>
                  <a:srgbClr val="00B0F0"/>
                </a:solidFill>
              </a:rPr>
              <a:t>Small penalty</a:t>
            </a:r>
            <a:endParaRPr lang="en-CA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059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DA562-6542-1EB1-9DED-03AA800F3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King Safety – Edge of Board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99961-4000-A6EE-0B76-52AAAD0DB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penalty if king not on edge of board</a:t>
            </a:r>
          </a:p>
          <a:p>
            <a:r>
              <a:rPr lang="en-US" dirty="0"/>
              <a:t>Reduced penalty if king not on starting rank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7971A7-C0E7-57BE-7106-CF8F7B1C3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115" y="1630218"/>
            <a:ext cx="4860639" cy="489025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911A1AB-7627-C05A-498D-3AB076B8CC39}"/>
              </a:ext>
            </a:extLst>
          </p:cNvPr>
          <p:cNvSpPr/>
          <p:nvPr/>
        </p:nvSpPr>
        <p:spPr>
          <a:xfrm>
            <a:off x="3062115" y="5891436"/>
            <a:ext cx="4866776" cy="6290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3FCBA-4F64-6090-1ED6-B8F9106DCF0D}"/>
              </a:ext>
            </a:extLst>
          </p:cNvPr>
          <p:cNvSpPr txBox="1"/>
          <p:nvPr/>
        </p:nvSpPr>
        <p:spPr>
          <a:xfrm>
            <a:off x="7922754" y="6003380"/>
            <a:ext cx="1436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Starting rank</a:t>
            </a:r>
            <a:endParaRPr lang="en-C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0947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1E9A1-06E8-48F1-3F36-5BFD7283B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King Safety – Potential Check/Mate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1CD57-7499-D425-89B2-BE3D29343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Penalty if next move from opposing side places king in check/checkmate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918B55-C183-D43A-BBD8-7C7A58128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513" y="1086234"/>
            <a:ext cx="5578934" cy="556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74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F21B1-5CF3-5EE9-3FED-8BC54C547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255"/>
            <a:ext cx="11948569" cy="562037"/>
          </a:xfrm>
        </p:spPr>
        <p:txBody>
          <a:bodyPr>
            <a:normAutofit fontScale="90000"/>
          </a:bodyPr>
          <a:lstStyle/>
          <a:p>
            <a:r>
              <a:rPr lang="en-US" dirty="0"/>
              <a:t>King Safety – Illegal Move due to Moving into Check/Mate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1B0B7-BF7C-B48C-55E7-594D4C86E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king cannot make a move because it will be check/checkmate, apply penalty</a:t>
            </a: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78F093-1B81-E8D5-ABDE-09B4583F8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777" y="1148961"/>
            <a:ext cx="5449358" cy="546356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498AC76-BFD7-04F3-7D09-DC172E075F6D}"/>
              </a:ext>
            </a:extLst>
          </p:cNvPr>
          <p:cNvSpPr/>
          <p:nvPr/>
        </p:nvSpPr>
        <p:spPr>
          <a:xfrm>
            <a:off x="6077589" y="5240923"/>
            <a:ext cx="679152" cy="6750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C5CD37-68DE-F724-2CB3-7A7782911161}"/>
              </a:ext>
            </a:extLst>
          </p:cNvPr>
          <p:cNvSpPr/>
          <p:nvPr/>
        </p:nvSpPr>
        <p:spPr>
          <a:xfrm>
            <a:off x="4715304" y="5240922"/>
            <a:ext cx="679152" cy="6750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AC51EB-A14D-EC13-CBD3-A100638E3197}"/>
              </a:ext>
            </a:extLst>
          </p:cNvPr>
          <p:cNvSpPr txBox="1"/>
          <p:nvPr/>
        </p:nvSpPr>
        <p:spPr>
          <a:xfrm>
            <a:off x="8241873" y="5308428"/>
            <a:ext cx="1481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Illegal moves</a:t>
            </a:r>
            <a:endParaRPr lang="en-C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891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853B0-F276-D8A9-D437-50E2F8774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Search Function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51936-1B13-A85D-5055-8EA8FC53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the ability to evaluate the board, but we must generate the next move</a:t>
            </a:r>
          </a:p>
          <a:p>
            <a:r>
              <a:rPr lang="en-US" dirty="0"/>
              <a:t>For each legal move:</a:t>
            </a:r>
          </a:p>
          <a:p>
            <a:pPr lvl="1"/>
            <a:r>
              <a:rPr lang="en-US" dirty="0"/>
              <a:t>Evaluate the position if that move was made</a:t>
            </a:r>
          </a:p>
          <a:p>
            <a:pPr lvl="1"/>
            <a:r>
              <a:rPr lang="en-US" dirty="0"/>
              <a:t>Pick the best move across all possibilities</a:t>
            </a:r>
          </a:p>
          <a:p>
            <a:r>
              <a:rPr lang="en-US" dirty="0"/>
              <a:t>This is “Depth 1”, looking one move ahead</a:t>
            </a:r>
          </a:p>
          <a:p>
            <a:r>
              <a:rPr lang="en-US" dirty="0"/>
              <a:t>To make the agent more intelligent, we can increase the depth</a:t>
            </a:r>
          </a:p>
          <a:p>
            <a:pPr lvl="1"/>
            <a:r>
              <a:rPr lang="en-US" dirty="0"/>
              <a:t>i.e., look two moves ahead</a:t>
            </a:r>
          </a:p>
        </p:txBody>
      </p:sp>
    </p:spTree>
    <p:extLst>
      <p:ext uri="{BB962C8B-B14F-4D97-AF65-F5344CB8AC3E}">
        <p14:creationId xmlns:p14="http://schemas.microsoft.com/office/powerpoint/2010/main" val="450956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B6979-2AFB-2FC2-FBFE-DB418843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Current Approach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767EA-75D7-A1CC-5102-7286DEB1C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Position evaluation is currently set to only consider white’s perspective</a:t>
            </a:r>
          </a:p>
          <a:p>
            <a:pPr lvl="1"/>
            <a:r>
              <a:rPr lang="en-US" dirty="0"/>
              <a:t>This will be corrected for next week</a:t>
            </a:r>
          </a:p>
          <a:p>
            <a:r>
              <a:rPr lang="en-CA" dirty="0"/>
              <a:t>Each chromosome plays against a depth-1 stockfish</a:t>
            </a:r>
          </a:p>
          <a:p>
            <a:r>
              <a:rPr lang="en-CA" dirty="0"/>
              <a:t>Each chromosome uses a depth-2 search before choosing a move</a:t>
            </a:r>
          </a:p>
          <a:p>
            <a:r>
              <a:rPr lang="en-CA" dirty="0"/>
              <a:t>20 generations with population=20 takes several hours to complete</a:t>
            </a:r>
          </a:p>
          <a:p>
            <a:r>
              <a:rPr lang="en-CA" dirty="0"/>
              <a:t>Weights are arbitrary, some computations are hardcoded</a:t>
            </a:r>
          </a:p>
          <a:p>
            <a:pPr lvl="1"/>
            <a:r>
              <a:rPr lang="en-CA" dirty="0"/>
              <a:t>All 7 aspects of king safety use weight from the chromosome</a:t>
            </a:r>
          </a:p>
          <a:p>
            <a:pPr lvl="1"/>
            <a:r>
              <a:rPr lang="en-CA" dirty="0"/>
              <a:t>This can be changed to 7 distinct weights</a:t>
            </a:r>
          </a:p>
          <a:p>
            <a:r>
              <a:rPr lang="en-CA" dirty="0"/>
              <a:t>The next step is tuning, and improving the agent</a:t>
            </a:r>
          </a:p>
          <a:p>
            <a:pPr lvl="1"/>
            <a:r>
              <a:rPr lang="en-CA" dirty="0"/>
              <a:t>Better weights, deeper search, etc.</a:t>
            </a:r>
          </a:p>
        </p:txBody>
      </p:sp>
    </p:spTree>
    <p:extLst>
      <p:ext uri="{BB962C8B-B14F-4D97-AF65-F5344CB8AC3E}">
        <p14:creationId xmlns:p14="http://schemas.microsoft.com/office/powerpoint/2010/main" val="2744992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40CD7-A2B2-DB36-4618-4E69D016A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Dynamic Agent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4FC3B-0366-547A-950D-FBA140F89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522" y="588840"/>
            <a:ext cx="11769969" cy="5971520"/>
          </a:xfrm>
        </p:spPr>
        <p:txBody>
          <a:bodyPr/>
          <a:lstStyle/>
          <a:p>
            <a:r>
              <a:rPr lang="en-US" dirty="0"/>
              <a:t>Previously, the chromosome was a sequence of moves</a:t>
            </a:r>
          </a:p>
          <a:p>
            <a:pPr lvl="1"/>
            <a:r>
              <a:rPr lang="en-US" dirty="0"/>
              <a:t>This resulted in optimizing for the best random game</a:t>
            </a:r>
          </a:p>
          <a:p>
            <a:pPr lvl="1"/>
            <a:r>
              <a:rPr lang="en-US" dirty="0"/>
              <a:t>Agent was not dynamic, could not respond to any other input move</a:t>
            </a:r>
          </a:p>
          <a:p>
            <a:pPr lvl="1"/>
            <a:r>
              <a:rPr lang="en-US" dirty="0"/>
              <a:t>Could not be played against</a:t>
            </a:r>
          </a:p>
          <a:p>
            <a:r>
              <a:rPr lang="en-US" dirty="0"/>
              <a:t>Rather than a sequence of moves, chromosome needs to represent a way of evaluating the position</a:t>
            </a:r>
          </a:p>
          <a:p>
            <a:pPr lvl="1"/>
            <a:r>
              <a:rPr lang="en-US" dirty="0"/>
              <a:t>Can be a vector of weights corresponding to different chess concepts</a:t>
            </a:r>
          </a:p>
          <a:p>
            <a:pPr lvl="2"/>
            <a:r>
              <a:rPr lang="en-US" dirty="0"/>
              <a:t>Material advantage, king safety, center control, etc.</a:t>
            </a:r>
          </a:p>
          <a:p>
            <a:pPr lvl="1"/>
            <a:r>
              <a:rPr lang="en-US" dirty="0"/>
              <a:t>For each move: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Agent receives the board state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A" dirty="0"/>
              <a:t>For each legal move:</a:t>
            </a:r>
          </a:p>
          <a:p>
            <a:pPr marL="1828800" lvl="3" indent="-457200">
              <a:buFont typeface="+mj-lt"/>
              <a:buAutoNum type="alphaLcParenR"/>
            </a:pPr>
            <a:r>
              <a:rPr lang="en-CA" dirty="0"/>
              <a:t>Agent evaluates the resultant position for that move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CA" dirty="0"/>
              <a:t>Agent selects the move that results in the best position</a:t>
            </a:r>
          </a:p>
          <a:p>
            <a:pPr lvl="1"/>
            <a:r>
              <a:rPr lang="en-CA" dirty="0"/>
              <a:t>The evaluation function is manually programmed based on vector of weights</a:t>
            </a:r>
          </a:p>
          <a:p>
            <a:r>
              <a:rPr lang="en-CA" dirty="0"/>
              <a:t>This allows the agent to play a human</a:t>
            </a:r>
          </a:p>
        </p:txBody>
      </p:sp>
    </p:spTree>
    <p:extLst>
      <p:ext uri="{BB962C8B-B14F-4D97-AF65-F5344CB8AC3E}">
        <p14:creationId xmlns:p14="http://schemas.microsoft.com/office/powerpoint/2010/main" val="1061018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A6DE-37AB-0A82-B6CF-D9D13200A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Current Chromosome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E9F17-FC39-817B-ACF9-20F1814D4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522" y="588839"/>
            <a:ext cx="11769969" cy="6250906"/>
          </a:xfrm>
        </p:spPr>
        <p:txBody>
          <a:bodyPr>
            <a:normAutofit/>
          </a:bodyPr>
          <a:lstStyle/>
          <a:p>
            <a:r>
              <a:rPr lang="en-US" dirty="0"/>
              <a:t>The current chromosome contains 393 weights</a:t>
            </a:r>
          </a:p>
          <a:p>
            <a:pPr lvl="1"/>
            <a:r>
              <a:rPr lang="en-US" dirty="0"/>
              <a:t>Represents importance of different aspects of chess</a:t>
            </a:r>
          </a:p>
          <a:p>
            <a:pPr lvl="1"/>
            <a:r>
              <a:rPr lang="en-US" dirty="0"/>
              <a:t>Piece values</a:t>
            </a:r>
          </a:p>
          <a:p>
            <a:pPr lvl="2"/>
            <a:r>
              <a:rPr lang="en-US" dirty="0"/>
              <a:t>Agent can consider pieces to have a different value than their actual (weight pawns more, queens less, etc.)</a:t>
            </a:r>
          </a:p>
          <a:p>
            <a:pPr lvl="1"/>
            <a:r>
              <a:rPr lang="en-US" dirty="0"/>
              <a:t>Material	score</a:t>
            </a:r>
          </a:p>
          <a:p>
            <a:pPr lvl="2"/>
            <a:r>
              <a:rPr lang="en-US" dirty="0"/>
              <a:t>Agent can prioritize material advantage or ignore it</a:t>
            </a:r>
          </a:p>
          <a:p>
            <a:pPr lvl="1"/>
            <a:r>
              <a:rPr lang="en-CA" dirty="0"/>
              <a:t>Piece mobility</a:t>
            </a:r>
          </a:p>
          <a:p>
            <a:pPr lvl="2"/>
            <a:r>
              <a:rPr lang="en-CA" dirty="0"/>
              <a:t>Agent can prioritize keeping a large number of possible moves available</a:t>
            </a:r>
          </a:p>
          <a:p>
            <a:pPr lvl="1"/>
            <a:r>
              <a:rPr lang="en-CA" dirty="0"/>
              <a:t>Center control</a:t>
            </a:r>
          </a:p>
          <a:p>
            <a:pPr lvl="2"/>
            <a:r>
              <a:rPr lang="en-CA" dirty="0"/>
              <a:t>Agent can prioritize keeping control of the center</a:t>
            </a:r>
          </a:p>
          <a:p>
            <a:pPr lvl="2"/>
            <a:r>
              <a:rPr lang="en-CA" dirty="0"/>
              <a:t>Counts as having a piece in the center, or having pieces that attack/defend the center</a:t>
            </a:r>
          </a:p>
          <a:p>
            <a:pPr lvl="1"/>
            <a:r>
              <a:rPr lang="en-CA" dirty="0"/>
              <a:t>King safety</a:t>
            </a:r>
          </a:p>
          <a:p>
            <a:pPr lvl="2"/>
            <a:r>
              <a:rPr lang="en-CA" dirty="0"/>
              <a:t>Agent can prioritize keeping the king away from danger</a:t>
            </a:r>
          </a:p>
          <a:p>
            <a:pPr lvl="1"/>
            <a:r>
              <a:rPr lang="en-CA" dirty="0"/>
              <a:t>Per-piece vector of 64 weights (one per square)</a:t>
            </a:r>
          </a:p>
          <a:p>
            <a:pPr lvl="2"/>
            <a:r>
              <a:rPr lang="en-CA" dirty="0"/>
              <a:t>Corresponds to a “value” of a piece being on that square</a:t>
            </a:r>
          </a:p>
          <a:p>
            <a:pPr lvl="2"/>
            <a:r>
              <a:rPr lang="en-CA" dirty="0"/>
              <a:t>Ex: Knights are less effective on the edge of the board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63964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2D7F9-C9A3-19E6-6662-17E3F64E5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Center Control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C5139-6537-1D08-B648-A1ABE686B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weight given if any pieces are in the center four squares</a:t>
            </a:r>
          </a:p>
          <a:p>
            <a:pPr lvl="1"/>
            <a:r>
              <a:rPr lang="en-US" dirty="0"/>
              <a:t>Currently does not distinguish between piece type</a:t>
            </a:r>
          </a:p>
          <a:p>
            <a:pPr lvl="1"/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C0B6EF-EC2A-D8D5-5389-366097790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197" y="1514429"/>
            <a:ext cx="5068311" cy="50551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1B7072-DA83-8268-6E50-E95E942C6495}"/>
              </a:ext>
            </a:extLst>
          </p:cNvPr>
          <p:cNvSpPr txBox="1"/>
          <p:nvPr/>
        </p:nvSpPr>
        <p:spPr>
          <a:xfrm>
            <a:off x="6762878" y="3244334"/>
            <a:ext cx="4832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center_control</a:t>
            </a:r>
            <a:r>
              <a:rPr lang="en-US" dirty="0"/>
              <a:t> = </a:t>
            </a:r>
            <a:r>
              <a:rPr lang="en-US" dirty="0" err="1"/>
              <a:t>center_control_weight</a:t>
            </a:r>
            <a:r>
              <a:rPr lang="en-US" dirty="0"/>
              <a:t> * (2 – 1)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117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D35DE-318A-5A2A-81F8-E1996DC7A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63CA1-6772-648A-BA86-4A048B5A3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Center Control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2FF9E-E962-215C-7172-20782E17D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Partial weight given to pieces that attack/defend center squares</a:t>
            </a:r>
          </a:p>
          <a:p>
            <a:pPr lvl="1"/>
            <a:r>
              <a:rPr lang="en-US" dirty="0"/>
              <a:t>Also currently does not distinguish between piece type</a:t>
            </a:r>
          </a:p>
          <a:p>
            <a:pPr lvl="1"/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26ACF-082F-340C-BBA7-47D5365E93D7}"/>
              </a:ext>
            </a:extLst>
          </p:cNvPr>
          <p:cNvSpPr txBox="1"/>
          <p:nvPr/>
        </p:nvSpPr>
        <p:spPr>
          <a:xfrm>
            <a:off x="6762878" y="3244334"/>
            <a:ext cx="532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center_control</a:t>
            </a:r>
            <a:r>
              <a:rPr lang="en-US" dirty="0"/>
              <a:t> = 0.5 * </a:t>
            </a:r>
            <a:r>
              <a:rPr lang="en-US" dirty="0" err="1"/>
              <a:t>center_control_weight</a:t>
            </a:r>
            <a:r>
              <a:rPr lang="en-US" dirty="0"/>
              <a:t> * (</a:t>
            </a:r>
            <a:r>
              <a:rPr lang="en-US" dirty="0">
                <a:solidFill>
                  <a:srgbClr val="FF0000"/>
                </a:solidFill>
              </a:rPr>
              <a:t>8</a:t>
            </a:r>
            <a:r>
              <a:rPr lang="en-US" dirty="0"/>
              <a:t> – 3)</a:t>
            </a:r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99A9F5-35D8-32EF-630F-DFBE2E086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060" y="1520566"/>
            <a:ext cx="5068311" cy="505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300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A1816-1C27-F4A8-2B39-379A9138F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262EC-99B9-6E66-1F96-03F11CA6F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Center Control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6AB6C-47CD-ECE5-F0A8-10500D767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Partial weight given to pieces that attack/defend center squares</a:t>
            </a:r>
          </a:p>
          <a:p>
            <a:pPr lvl="1"/>
            <a:r>
              <a:rPr lang="en-US" dirty="0"/>
              <a:t>Also currently does not distinguish between piece type</a:t>
            </a:r>
          </a:p>
          <a:p>
            <a:pPr lvl="1"/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CCEAB5-0CC1-C4C1-4873-7AFFC44D4895}"/>
              </a:ext>
            </a:extLst>
          </p:cNvPr>
          <p:cNvSpPr txBox="1"/>
          <p:nvPr/>
        </p:nvSpPr>
        <p:spPr>
          <a:xfrm>
            <a:off x="6762878" y="3244334"/>
            <a:ext cx="532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center_control</a:t>
            </a:r>
            <a:r>
              <a:rPr lang="en-US" dirty="0"/>
              <a:t> = 0.5 * </a:t>
            </a:r>
            <a:r>
              <a:rPr lang="en-US" dirty="0" err="1"/>
              <a:t>center_control_weight</a:t>
            </a:r>
            <a:r>
              <a:rPr lang="en-US" dirty="0"/>
              <a:t> * (8 – </a:t>
            </a:r>
            <a:r>
              <a:rPr lang="en-US" dirty="0">
                <a:solidFill>
                  <a:srgbClr val="FF0000"/>
                </a:solidFill>
              </a:rPr>
              <a:t>3</a:t>
            </a:r>
            <a:r>
              <a:rPr lang="en-US" dirty="0"/>
              <a:t>)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3DFE9A-512A-E947-71CC-8AA67D95A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334" y="1520566"/>
            <a:ext cx="5063915" cy="505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595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7E6ED-B152-3EBB-107A-FDF1AF64F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F91F1-6483-51C1-3E83-8AD00B794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Center Control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58CF4-F6E3-7C5E-AAE8-551D7E7BE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Partial weight given to pieces that attack/defend center squares</a:t>
            </a:r>
          </a:p>
          <a:p>
            <a:pPr lvl="1"/>
            <a:r>
              <a:rPr lang="en-US" dirty="0"/>
              <a:t>Also currently does not distinguish between piece type</a:t>
            </a:r>
          </a:p>
          <a:p>
            <a:pPr lvl="1"/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4E10A1-7BE1-0F04-ECD7-950C46EBB7D7}"/>
              </a:ext>
            </a:extLst>
          </p:cNvPr>
          <p:cNvSpPr txBox="1"/>
          <p:nvPr/>
        </p:nvSpPr>
        <p:spPr>
          <a:xfrm>
            <a:off x="6762878" y="3244334"/>
            <a:ext cx="532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center_control</a:t>
            </a:r>
            <a:r>
              <a:rPr lang="en-US" dirty="0"/>
              <a:t> = </a:t>
            </a:r>
            <a:r>
              <a:rPr lang="en-US" dirty="0">
                <a:solidFill>
                  <a:srgbClr val="FF0000"/>
                </a:solidFill>
              </a:rPr>
              <a:t>0.5</a:t>
            </a:r>
            <a:r>
              <a:rPr lang="en-US" dirty="0"/>
              <a:t> * </a:t>
            </a:r>
            <a:r>
              <a:rPr lang="en-US" dirty="0" err="1"/>
              <a:t>center_control_weight</a:t>
            </a:r>
            <a:r>
              <a:rPr lang="en-US" dirty="0"/>
              <a:t> * (8 – 3)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027846-46F6-3B85-E8D1-EF636FD93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334" y="1520566"/>
            <a:ext cx="5063915" cy="50595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F69814-EE87-B7F0-2254-78686ACF0C52}"/>
              </a:ext>
            </a:extLst>
          </p:cNvPr>
          <p:cNvSpPr txBox="1"/>
          <p:nvPr/>
        </p:nvSpPr>
        <p:spPr>
          <a:xfrm>
            <a:off x="8577524" y="3637343"/>
            <a:ext cx="32979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Hardcoded values are subject to change</a:t>
            </a:r>
            <a:endParaRPr lang="en-CA" sz="1400" dirty="0">
              <a:solidFill>
                <a:srgbClr val="FF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FF8320-C589-1AAA-B84A-C0A4C5340A01}"/>
              </a:ext>
            </a:extLst>
          </p:cNvPr>
          <p:cNvSpPr/>
          <p:nvPr/>
        </p:nvSpPr>
        <p:spPr>
          <a:xfrm>
            <a:off x="8487350" y="3244334"/>
            <a:ext cx="368215" cy="315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4825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5315E-BFB2-BD32-759C-4DE76C89E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King Safety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064A6-A917-2895-7C61-7371E4C60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more complicated things to evaluate</a:t>
            </a:r>
          </a:p>
          <a:p>
            <a:r>
              <a:rPr lang="en-CA" dirty="0"/>
              <a:t>Adds a penalty for any of the following:</a:t>
            </a:r>
          </a:p>
          <a:p>
            <a:pPr lvl="1"/>
            <a:r>
              <a:rPr lang="en-CA" dirty="0"/>
              <a:t>King is on an open file</a:t>
            </a:r>
          </a:p>
          <a:p>
            <a:pPr lvl="1"/>
            <a:r>
              <a:rPr lang="en-CA" dirty="0"/>
              <a:t>King is next to an open file</a:t>
            </a:r>
          </a:p>
          <a:p>
            <a:pPr lvl="1"/>
            <a:r>
              <a:rPr lang="en-CA" dirty="0"/>
              <a:t>Squares adjacent to king are empty</a:t>
            </a:r>
          </a:p>
          <a:p>
            <a:pPr lvl="1"/>
            <a:r>
              <a:rPr lang="en-CA" dirty="0"/>
              <a:t>Squares adjacent to king have an opposite-color piece</a:t>
            </a:r>
          </a:p>
          <a:p>
            <a:pPr lvl="1"/>
            <a:r>
              <a:rPr lang="en-CA" dirty="0"/>
              <a:t>King is not on edge of board</a:t>
            </a:r>
          </a:p>
          <a:p>
            <a:pPr lvl="1"/>
            <a:r>
              <a:rPr lang="en-CA" dirty="0"/>
              <a:t>Next move of opposing player can place king in check/checkmate</a:t>
            </a:r>
          </a:p>
          <a:p>
            <a:pPr lvl="1"/>
            <a:r>
              <a:rPr lang="en-CA" dirty="0"/>
              <a:t>King cannot move to a square because it will be check/checkmate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47188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842F2-0A3A-02BE-7B67-62EDFF0CE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King Safety – Open Files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BE6C9-B652-9B35-44E7-F2C67F392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Defined as not having any same-side piece between the king’s rank and the opposing side of the board</a:t>
            </a:r>
          </a:p>
          <a:p>
            <a:pPr lvl="1"/>
            <a:r>
              <a:rPr lang="en-US" dirty="0"/>
              <a:t>If king is on an open file, apply full penalty</a:t>
            </a:r>
          </a:p>
          <a:p>
            <a:pPr lvl="1"/>
            <a:r>
              <a:rPr lang="en-US" dirty="0"/>
              <a:t>If next to open file, apply reduced penalty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018F2B-18FA-0440-3C1B-6706F0DBA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424" y="2273548"/>
            <a:ext cx="4435648" cy="442796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0813C2-46BC-1995-E2CB-19644BE2A43B}"/>
              </a:ext>
            </a:extLst>
          </p:cNvPr>
          <p:cNvSpPr/>
          <p:nvPr/>
        </p:nvSpPr>
        <p:spPr>
          <a:xfrm>
            <a:off x="6634003" y="2273548"/>
            <a:ext cx="1107069" cy="44279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C7B0F-2DA1-C471-0836-CAD9C86CA9AE}"/>
              </a:ext>
            </a:extLst>
          </p:cNvPr>
          <p:cNvSpPr txBox="1"/>
          <p:nvPr/>
        </p:nvSpPr>
        <p:spPr>
          <a:xfrm>
            <a:off x="7830701" y="4074910"/>
            <a:ext cx="1243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Open Files</a:t>
            </a:r>
            <a:endParaRPr lang="en-C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791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834</Words>
  <Application>Microsoft Office PowerPoint</Application>
  <PresentationFormat>Widescreen</PresentationFormat>
  <Paragraphs>101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Genetic Algorithm For Chess: Search and Evaluation Functions</vt:lpstr>
      <vt:lpstr>A Dynamic Agent</vt:lpstr>
      <vt:lpstr>Current Chromosome</vt:lpstr>
      <vt:lpstr>Center Control</vt:lpstr>
      <vt:lpstr>Center Control</vt:lpstr>
      <vt:lpstr>Center Control</vt:lpstr>
      <vt:lpstr>Center Control</vt:lpstr>
      <vt:lpstr>King Safety</vt:lpstr>
      <vt:lpstr>King Safety – Open Files</vt:lpstr>
      <vt:lpstr>King Safety – Adjacent Squares</vt:lpstr>
      <vt:lpstr>King Safety – Edge of Board</vt:lpstr>
      <vt:lpstr>King Safety – Potential Check/Mate</vt:lpstr>
      <vt:lpstr>King Safety – Illegal Move due to Moving into Check/Mate</vt:lpstr>
      <vt:lpstr>Search Function</vt:lpstr>
      <vt:lpstr>Current Approach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Vlad Tusinean</dc:creator>
  <cp:lastModifiedBy>Vlad Tusinean</cp:lastModifiedBy>
  <cp:revision>7</cp:revision>
  <dcterms:created xsi:type="dcterms:W3CDTF">2025-06-23T13:51:46Z</dcterms:created>
  <dcterms:modified xsi:type="dcterms:W3CDTF">2025-06-25T22:11:58Z</dcterms:modified>
</cp:coreProperties>
</file>

<file path=docProps/thumbnail.jpeg>
</file>